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embeddings/oleObject4.bin" ContentType="application/vnd.openxmlformats-officedocument.oleObject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notesMasterIdLst>
    <p:notesMasterId r:id="rId37"/>
  </p:notesMasterIdLst>
  <p:handoutMasterIdLst>
    <p:handoutMasterId r:id="rId38"/>
  </p:handoutMasterIdLst>
  <p:sldIdLst>
    <p:sldId id="442" r:id="rId2"/>
    <p:sldId id="469" r:id="rId3"/>
    <p:sldId id="482" r:id="rId4"/>
    <p:sldId id="483" r:id="rId5"/>
    <p:sldId id="470" r:id="rId6"/>
    <p:sldId id="438" r:id="rId7"/>
    <p:sldId id="386" r:id="rId8"/>
    <p:sldId id="471" r:id="rId9"/>
    <p:sldId id="479" r:id="rId10"/>
    <p:sldId id="484" r:id="rId11"/>
    <p:sldId id="472" r:id="rId12"/>
    <p:sldId id="473" r:id="rId13"/>
    <p:sldId id="474" r:id="rId14"/>
    <p:sldId id="475" r:id="rId15"/>
    <p:sldId id="476" r:id="rId16"/>
    <p:sldId id="390" r:id="rId17"/>
    <p:sldId id="391" r:id="rId18"/>
    <p:sldId id="393" r:id="rId19"/>
    <p:sldId id="356" r:id="rId20"/>
    <p:sldId id="357" r:id="rId21"/>
    <p:sldId id="358" r:id="rId22"/>
    <p:sldId id="359" r:id="rId23"/>
    <p:sldId id="360" r:id="rId24"/>
    <p:sldId id="361" r:id="rId25"/>
    <p:sldId id="480" r:id="rId26"/>
    <p:sldId id="433" r:id="rId27"/>
    <p:sldId id="364" r:id="rId28"/>
    <p:sldId id="434" r:id="rId29"/>
    <p:sldId id="366" r:id="rId30"/>
    <p:sldId id="477" r:id="rId31"/>
    <p:sldId id="413" r:id="rId32"/>
    <p:sldId id="435" r:id="rId33"/>
    <p:sldId id="485" r:id="rId34"/>
    <p:sldId id="486" r:id="rId35"/>
    <p:sldId id="481" r:id="rId36"/>
  </p:sldIdLst>
  <p:sldSz cx="12192000" cy="6858000"/>
  <p:notesSz cx="7315200" cy="96012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77" autoAdjust="0"/>
    <p:restoredTop sz="84458" autoAdjust="0"/>
  </p:normalViewPr>
  <p:slideViewPr>
    <p:cSldViewPr>
      <p:cViewPr>
        <p:scale>
          <a:sx n="94" d="100"/>
          <a:sy n="94" d="100"/>
        </p:scale>
        <p:origin x="-656" y="-1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tags" Target="tags/tag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8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F41D82-CFF6-49DA-BB1F-0BF0014E07B6}" type="slidenum">
              <a:rPr lang="en-US" sz="1300"/>
              <a:pPr eaLnBrk="1" hangingPunct="1"/>
              <a:t>21</a:t>
            </a:fld>
            <a:endParaRPr 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F25A04-AD2E-44F3-AFC4-F98EA25C7AF0}" type="slidenum">
              <a:rPr lang="en-US" sz="1300"/>
              <a:pPr eaLnBrk="1" hangingPunct="1"/>
              <a:t>22</a:t>
            </a:fld>
            <a:endParaRPr 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31FDCF-3A5F-45BB-BE78-2255FC240CFB}" type="slidenum">
              <a:rPr lang="en-US" sz="1300"/>
              <a:pPr eaLnBrk="1" hangingPunct="1"/>
              <a:t>23</a:t>
            </a:fld>
            <a:endParaRPr lang="en-US" sz="13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150C38-8F90-468C-8ADD-18932126F018}" type="slidenum">
              <a:rPr lang="en-US" sz="1300"/>
              <a:pPr eaLnBrk="1" hangingPunct="1"/>
              <a:t>24</a:t>
            </a:fld>
            <a:endParaRPr 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intermediate step in</a:t>
            </a:r>
            <a:r>
              <a:rPr lang="en-US" baseline="0" dirty="0" smtClean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4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 smtClean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3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TODO: explain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propto</a:t>
            </a:r>
            <a:r>
              <a:rPr lang="en-US" baseline="0" dirty="0" smtClean="0"/>
              <a:t> and it’s </a:t>
            </a:r>
            <a:r>
              <a:rPr lang="en-US" baseline="0" dirty="0" err="1" smtClean="0"/>
              <a:t>X_t</a:t>
            </a:r>
            <a:r>
              <a:rPr lang="en-US" baseline="0" dirty="0" smtClean="0"/>
              <a:t>, not X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Dan has some demo for this.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B9508E5-0874-424A-AC6D-A47A8201704D}" type="slidenum">
              <a:rPr lang="en-US" sz="1300"/>
              <a:pPr eaLnBrk="1" hangingPunct="1"/>
              <a:t>9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11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12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13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Dan has some demo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0D98D4-78BC-410E-807E-3CF904F29929}" type="slidenum">
              <a:rPr lang="en-US" sz="1300"/>
              <a:pPr eaLnBrk="1" hangingPunct="1"/>
              <a:t>18</a:t>
            </a:fld>
            <a:endParaRPr 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67A021-EE08-411B-BCD8-80D56E705DA8}" type="slidenum">
              <a:rPr lang="en-US" sz="1300"/>
              <a:pPr eaLnBrk="1" hangingPunct="1"/>
              <a:t>19</a:t>
            </a:fld>
            <a:endParaRPr lang="en-US" sz="13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1D1D66-829D-40F7-87E0-0A1B418824B1}" type="slidenum">
              <a:rPr lang="en-US" sz="1300"/>
              <a:pPr eaLnBrk="1" hangingPunct="1"/>
              <a:t>20</a:t>
            </a:fld>
            <a:endParaRPr 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17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" Type="http://schemas.openxmlformats.org/officeDocument/2006/relationships/tags" Target="../tags/tag9.xml"/><Relationship Id="rId2" Type="http://schemas.openxmlformats.org/officeDocument/2006/relationships/tags" Target="../tags/tag10.xml"/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tags" Target="../tags/tag13.xml"/><Relationship Id="rId6" Type="http://schemas.openxmlformats.org/officeDocument/2006/relationships/tags" Target="../tags/tag14.xml"/><Relationship Id="rId7" Type="http://schemas.openxmlformats.org/officeDocument/2006/relationships/tags" Target="../tags/tag15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2.png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8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49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5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8" Type="http://schemas.openxmlformats.org/officeDocument/2006/relationships/image" Target="../media/image56.emf"/><Relationship Id="rId9" Type="http://schemas.openxmlformats.org/officeDocument/2006/relationships/image" Target="../media/image57.emf"/><Relationship Id="rId10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" Type="http://schemas.openxmlformats.org/officeDocument/2006/relationships/vmlDrawing" Target="../drawings/vmlDrawing2.vml"/><Relationship Id="rId2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" Type="http://schemas.openxmlformats.org/officeDocument/2006/relationships/tags" Target="../tags/tag18.xml"/><Relationship Id="rId2" Type="http://schemas.openxmlformats.org/officeDocument/2006/relationships/tags" Target="../tags/tag19.xml"/><Relationship Id="rId3" Type="http://schemas.openxmlformats.org/officeDocument/2006/relationships/tags" Target="../tags/tag20.xml"/><Relationship Id="rId4" Type="http://schemas.openxmlformats.org/officeDocument/2006/relationships/tags" Target="../tags/tag21.xml"/><Relationship Id="rId5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7.xml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92792" y="1412809"/>
            <a:ext cx="5030501" cy="4800600"/>
          </a:xfrm>
        </p:spPr>
        <p:txBody>
          <a:bodyPr/>
          <a:lstStyle/>
          <a:p>
            <a:r>
              <a:rPr lang="en-US" sz="2000" dirty="0" smtClean="0"/>
              <a:t>Project 3: MDPs and Reinforcement Learning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Due </a:t>
            </a:r>
            <a:r>
              <a:rPr lang="en-US" sz="2000" dirty="0">
                <a:solidFill>
                  <a:srgbClr val="FF0000"/>
                </a:solidFill>
              </a:rPr>
              <a:t>Friday 3/7 at 5pm</a:t>
            </a:r>
          </a:p>
          <a:p>
            <a:pPr lvl="1"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Optional contest</a:t>
            </a:r>
          </a:p>
          <a:p>
            <a:pPr lvl="2"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</a:rPr>
              <a:t>Due Thursday </a:t>
            </a:r>
            <a:r>
              <a:rPr lang="en-US" sz="1600" dirty="0">
                <a:solidFill>
                  <a:srgbClr val="FF0000"/>
                </a:solidFill>
              </a:rPr>
              <a:t>3</a:t>
            </a:r>
            <a:r>
              <a:rPr lang="en-US" sz="1600" dirty="0" smtClean="0">
                <a:solidFill>
                  <a:srgbClr val="FF0000"/>
                </a:solidFill>
              </a:rPr>
              <a:t>/13 at 11:59pm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pPr lvl="1"/>
            <a:endParaRPr lang="en-US" sz="1600" dirty="0" smtClean="0"/>
          </a:p>
          <a:p>
            <a:endParaRPr lang="en-US" sz="22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endParaRPr lang="en-US" sz="20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26767" y="1413621"/>
            <a:ext cx="544510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Midterm 1</a:t>
            </a:r>
          </a:p>
          <a:p>
            <a:pPr lvl="3"/>
            <a:endParaRPr lang="en-US" sz="800" dirty="0" smtClean="0"/>
          </a:p>
          <a:p>
            <a:pPr lvl="1"/>
            <a:r>
              <a:rPr lang="en-US" sz="2000" dirty="0" smtClean="0"/>
              <a:t>Monday 3/10, 6:30pm-9:30pm</a:t>
            </a:r>
          </a:p>
          <a:p>
            <a:pPr lvl="2"/>
            <a:r>
              <a:rPr lang="en-US" sz="1600" dirty="0" smtClean="0"/>
              <a:t>[A-F] 120 Latimer</a:t>
            </a:r>
          </a:p>
          <a:p>
            <a:pPr lvl="2"/>
            <a:r>
              <a:rPr lang="en-US" sz="1600" dirty="0" smtClean="0"/>
              <a:t>[G-S] 1 Pimentel</a:t>
            </a:r>
          </a:p>
          <a:p>
            <a:pPr lvl="2"/>
            <a:r>
              <a:rPr lang="en-US" sz="1600" dirty="0" smtClean="0"/>
              <a:t>[T-Z] 145 </a:t>
            </a:r>
            <a:r>
              <a:rPr lang="en-US" sz="1600" dirty="0" err="1" smtClean="0"/>
              <a:t>Dwinelle</a:t>
            </a:r>
            <a:endParaRPr lang="en-US" sz="1600" dirty="0" smtClean="0"/>
          </a:p>
          <a:p>
            <a:pPr lvl="2"/>
            <a:endParaRPr lang="en-US" sz="800" dirty="0" smtClean="0"/>
          </a:p>
          <a:p>
            <a:pPr lvl="1"/>
            <a:r>
              <a:rPr lang="en-US" sz="2000" dirty="0" smtClean="0"/>
              <a:t>Preparation page up</a:t>
            </a:r>
          </a:p>
          <a:p>
            <a:pPr lvl="2"/>
            <a:r>
              <a:rPr lang="en-US" sz="1600" dirty="0" smtClean="0"/>
              <a:t>Topics: Lectures 1 through 11 (inclusive)</a:t>
            </a:r>
          </a:p>
          <a:p>
            <a:pPr lvl="2"/>
            <a:r>
              <a:rPr lang="en-US" sz="1600" dirty="0" smtClean="0"/>
              <a:t>Past exams</a:t>
            </a:r>
          </a:p>
          <a:p>
            <a:pPr lvl="2"/>
            <a:r>
              <a:rPr lang="en-US" sz="1600" dirty="0" smtClean="0"/>
              <a:t>Special midterm 1 office hours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Practice Midterm 1</a:t>
            </a:r>
            <a:endParaRPr lang="en-US" sz="2000" dirty="0"/>
          </a:p>
          <a:p>
            <a:pPr lvl="3"/>
            <a:endParaRPr lang="en-US" sz="400" dirty="0"/>
          </a:p>
          <a:p>
            <a:pPr lvl="2"/>
            <a:r>
              <a:rPr lang="en-US" sz="1600" dirty="0" smtClean="0"/>
              <a:t>Optional</a:t>
            </a:r>
          </a:p>
          <a:p>
            <a:pPr lvl="2"/>
            <a:r>
              <a:rPr lang="en-US" sz="1600" dirty="0" smtClean="0"/>
              <a:t>One point of EC on Midterm 1 for completing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Due: Saturday 3/</a:t>
            </a:r>
            <a:r>
              <a:rPr lang="en-US" sz="1600" dirty="0">
                <a:solidFill>
                  <a:srgbClr val="FF0000"/>
                </a:solidFill>
              </a:rPr>
              <a:t>8</a:t>
            </a:r>
            <a:r>
              <a:rPr lang="en-US" sz="1600" dirty="0" smtClean="0">
                <a:solidFill>
                  <a:srgbClr val="FF0000"/>
                </a:solidFill>
              </a:rPr>
              <a:t> at 11:59pm</a:t>
            </a:r>
          </a:p>
          <a:p>
            <a:pPr lvl="2"/>
            <a:endParaRPr lang="en-US" sz="1200" dirty="0" smtClean="0"/>
          </a:p>
          <a:p>
            <a:endParaRPr lang="en-US" sz="22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3861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Video of Demo Ghostbusters – Circular Dynamics -- HMM</a:t>
            </a:r>
            <a:endParaRPr lang="en-US" sz="4000" dirty="0"/>
          </a:p>
        </p:txBody>
      </p:sp>
      <p:pic>
        <p:nvPicPr>
          <p:cNvPr id="5" name="Ghostbusters -- Circular Dynamics -- HM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956" y="1143000"/>
            <a:ext cx="8320088" cy="52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56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Joint Distribution of an HMM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819400"/>
            <a:ext cx="11353800" cy="36576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Joint distribution: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1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More generally: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Questions to be resolved: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Does this indeed define a joint distribution?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Can every joint distribution be factored this way, or are we making some assumptions about the joint distribution by using this factorization?</a:t>
            </a: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3505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Calibri"/>
              <a:cs typeface="Calibri"/>
            </a:endParaRPr>
          </a:p>
        </p:txBody>
      </p:sp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81534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7" name="AutoShape 5"/>
          <p:cNvCxnSpPr>
            <a:cxnSpLocks noChangeShapeType="1"/>
            <a:stCxn id="16" idx="4"/>
            <a:endCxn id="32" idx="0"/>
          </p:cNvCxnSpPr>
          <p:nvPr/>
        </p:nvCxnSpPr>
        <p:spPr bwMode="auto">
          <a:xfrm>
            <a:off x="84201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48006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19" name="AutoShape 7"/>
          <p:cNvCxnSpPr>
            <a:cxnSpLocks noChangeShapeType="1"/>
            <a:stCxn id="18" idx="4"/>
            <a:endCxn id="29" idx="0"/>
          </p:cNvCxnSpPr>
          <p:nvPr/>
        </p:nvCxnSpPr>
        <p:spPr bwMode="auto">
          <a:xfrm>
            <a:off x="50673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38862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21" name="AutoShape 9"/>
          <p:cNvCxnSpPr>
            <a:cxnSpLocks noChangeShapeType="1"/>
            <a:stCxn id="22" idx="6"/>
            <a:endCxn id="18" idx="2"/>
          </p:cNvCxnSpPr>
          <p:nvPr/>
        </p:nvCxnSpPr>
        <p:spPr bwMode="auto">
          <a:xfrm>
            <a:off x="4433888" y="1409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38862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23" name="AutoShape 11"/>
          <p:cNvCxnSpPr>
            <a:cxnSpLocks noChangeShapeType="1"/>
            <a:stCxn id="22" idx="4"/>
            <a:endCxn id="20" idx="0"/>
          </p:cNvCxnSpPr>
          <p:nvPr/>
        </p:nvCxnSpPr>
        <p:spPr bwMode="auto">
          <a:xfrm>
            <a:off x="41529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57150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26" name="AutoShape 14"/>
          <p:cNvCxnSpPr>
            <a:cxnSpLocks noChangeShapeType="1"/>
            <a:stCxn id="18" idx="6"/>
            <a:endCxn id="24" idx="2"/>
          </p:cNvCxnSpPr>
          <p:nvPr/>
        </p:nvCxnSpPr>
        <p:spPr bwMode="auto">
          <a:xfrm>
            <a:off x="5348288" y="1409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16"/>
          <p:cNvCxnSpPr>
            <a:cxnSpLocks noChangeShapeType="1"/>
          </p:cNvCxnSpPr>
          <p:nvPr/>
        </p:nvCxnSpPr>
        <p:spPr bwMode="auto">
          <a:xfrm>
            <a:off x="6248400" y="14097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8006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57150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8153400" y="2209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3" name="AutoShape 21"/>
          <p:cNvCxnSpPr>
            <a:cxnSpLocks noChangeShapeType="1"/>
            <a:stCxn id="24" idx="4"/>
            <a:endCxn id="30" idx="0"/>
          </p:cNvCxnSpPr>
          <p:nvPr/>
        </p:nvCxnSpPr>
        <p:spPr bwMode="auto">
          <a:xfrm>
            <a:off x="59817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11125200" cy="31090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98594"/>
            <a:ext cx="9296400" cy="9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5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133600"/>
            <a:ext cx="117348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From the chain rule, </a:t>
            </a:r>
            <a:r>
              <a:rPr lang="en-US" sz="2400" i="1" dirty="0" smtClean="0">
                <a:latin typeface="Calibri"/>
                <a:ea typeface="ＭＳ Ｐゴシック" pitchFamily="34" charset="-128"/>
                <a:cs typeface="Calibri"/>
              </a:rPr>
              <a:t>every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 joint distribution over                                           can be written as: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i="1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i="1" dirty="0" smtClean="0">
                <a:latin typeface="Calibri"/>
                <a:ea typeface="ＭＳ Ｐゴシック" pitchFamily="34" charset="-128"/>
                <a:cs typeface="Calibri"/>
              </a:rPr>
              <a:t>Assuming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 that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</a:t>
            </a:r>
          </a:p>
          <a:p>
            <a:pPr>
              <a:lnSpc>
                <a:spcPct val="90000"/>
              </a:lnSpc>
            </a:pPr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gives us the expression posited on the previous slide: 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3505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Calibri"/>
              <a:cs typeface="Calibri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54361"/>
            <a:ext cx="2781300" cy="26023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71800"/>
            <a:ext cx="10591800" cy="816133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6099"/>
            <a:ext cx="11125200" cy="31090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763000" y="0"/>
            <a:ext cx="3324225" cy="1600200"/>
            <a:chOff x="4752975" y="1219200"/>
            <a:chExt cx="3324225" cy="1600200"/>
          </a:xfrm>
        </p:grpSpPr>
        <p:sp>
          <p:nvSpPr>
            <p:cNvPr id="37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38" name="AutoShape 7"/>
            <p:cNvCxnSpPr>
              <a:cxnSpLocks noChangeShapeType="1"/>
              <a:stCxn id="37" idx="4"/>
              <a:endCxn id="46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40" name="AutoShape 9"/>
            <p:cNvCxnSpPr>
              <a:cxnSpLocks noChangeShapeType="1"/>
              <a:stCxn id="41" idx="6"/>
              <a:endCxn id="37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42" name="AutoShape 11"/>
            <p:cNvCxnSpPr>
              <a:cxnSpLocks noChangeShapeType="1"/>
              <a:stCxn id="41" idx="4"/>
              <a:endCxn id="39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44" name="AutoShape 14"/>
            <p:cNvCxnSpPr>
              <a:cxnSpLocks noChangeShapeType="1"/>
              <a:stCxn id="37" idx="6"/>
              <a:endCxn id="43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47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48" name="AutoShape 21"/>
            <p:cNvCxnSpPr>
              <a:cxnSpLocks noChangeShapeType="1"/>
              <a:stCxn id="43" idx="4"/>
              <a:endCxn id="47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525000" cy="1143000"/>
          </a:xfrm>
        </p:spPr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Chain Rule and HMMs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2121"/>
            <a:ext cx="12192000" cy="31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525000" cy="1143000"/>
          </a:xfrm>
        </p:spPr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Chain Rule and HMMs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11582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From the chain rule, </a:t>
            </a:r>
            <a:r>
              <a:rPr lang="en-US" sz="2400" i="1" dirty="0" smtClean="0">
                <a:latin typeface="Calibri"/>
                <a:ea typeface="ＭＳ Ｐゴシック" pitchFamily="34" charset="-128"/>
                <a:cs typeface="Calibri"/>
              </a:rPr>
              <a:t>every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 joint distribution over                                         can be written as: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i="1" dirty="0" smtClean="0">
                <a:latin typeface="Calibri"/>
                <a:ea typeface="ＭＳ Ｐゴシック" pitchFamily="34" charset="-128"/>
                <a:cs typeface="Calibri"/>
              </a:rPr>
              <a:t>Assuming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 that for all </a:t>
            </a:r>
            <a:r>
              <a:rPr lang="en-US" sz="2400" i="1" dirty="0" smtClean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State independent of all past states and all past evidence given the previous state, i.e.: </a:t>
            </a: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Evidence is independent of all past states and all past evidence given the current state, i.e.: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 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     gives us the expression posited on the earlier slide: 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828800"/>
            <a:ext cx="2527300" cy="27138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7240"/>
            <a:ext cx="11201400" cy="76456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62400"/>
            <a:ext cx="6618073" cy="3744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63000" y="0"/>
            <a:ext cx="3324225" cy="1600200"/>
            <a:chOff x="4752975" y="1219200"/>
            <a:chExt cx="3324225" cy="1600200"/>
          </a:xfrm>
        </p:grpSpPr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22" name="AutoShape 7"/>
            <p:cNvCxnSpPr>
              <a:cxnSpLocks noChangeShapeType="1"/>
              <a:stCxn id="21" idx="4"/>
              <a:endCxn id="30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4" name="AutoShape 9"/>
            <p:cNvCxnSpPr>
              <a:cxnSpLocks noChangeShapeType="1"/>
              <a:stCxn id="25" idx="6"/>
              <a:endCxn id="21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6" name="AutoShape 11"/>
            <p:cNvCxnSpPr>
              <a:cxnSpLocks noChangeShapeType="1"/>
              <a:stCxn id="25" idx="4"/>
              <a:endCxn id="23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8" name="AutoShape 14"/>
            <p:cNvCxnSpPr>
              <a:cxnSpLocks noChangeShapeType="1"/>
              <a:stCxn id="21" idx="6"/>
              <a:endCxn id="27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32" name="AutoShape 21"/>
            <p:cNvCxnSpPr>
              <a:cxnSpLocks noChangeShapeType="1"/>
              <a:stCxn id="27" idx="4"/>
              <a:endCxn id="31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69" y="4972050"/>
            <a:ext cx="6945531" cy="36195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29244"/>
            <a:ext cx="9296400" cy="9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Implied Conditional Independencies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124200"/>
            <a:ext cx="11963400" cy="3001964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Many implied conditional independencies, e.g.,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To prove them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Approach 1: follow similar (algebraic) approach to what we did in the Markov models lecture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Approach 2: directly from the graph structure (3 lectures from now)</a:t>
            </a:r>
          </a:p>
          <a:p>
            <a:pPr lvl="2"/>
            <a:r>
              <a:rPr lang="en-US" dirty="0" smtClean="0">
                <a:latin typeface="Calibri"/>
                <a:cs typeface="Calibri"/>
              </a:rPr>
              <a:t>Intuition: If path between U and V goes through W, then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572000" y="1219200"/>
            <a:ext cx="3324225" cy="1600200"/>
            <a:chOff x="4752975" y="1219200"/>
            <a:chExt cx="3324225" cy="1600200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8" name="AutoShape 7"/>
            <p:cNvCxnSpPr>
              <a:cxnSpLocks noChangeShapeType="1"/>
              <a:stCxn id="17" idx="4"/>
              <a:endCxn id="26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0" name="AutoShape 9"/>
            <p:cNvCxnSpPr>
              <a:cxnSpLocks noChangeShapeType="1"/>
              <a:stCxn id="21" idx="6"/>
              <a:endCxn id="17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2" name="AutoShape 11"/>
            <p:cNvCxnSpPr>
              <a:cxnSpLocks noChangeShapeType="1"/>
              <a:stCxn id="21" idx="4"/>
              <a:endCxn id="19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4" name="AutoShape 14"/>
            <p:cNvCxnSpPr>
              <a:cxnSpLocks noChangeShapeType="1"/>
              <a:stCxn id="17" idx="6"/>
              <a:endCxn id="23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8" name="AutoShape 21"/>
            <p:cNvCxnSpPr>
              <a:cxnSpLocks noChangeShapeType="1"/>
              <a:stCxn id="23" idx="4"/>
              <a:endCxn id="27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29050"/>
            <a:ext cx="4713073" cy="43815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400800"/>
            <a:ext cx="1736811" cy="3492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287000" y="6367046"/>
            <a:ext cx="198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[Some </a:t>
            </a:r>
            <a:r>
              <a:rPr lang="en-US" sz="1600" dirty="0" err="1" smtClean="0">
                <a:latin typeface="Calibri"/>
                <a:cs typeface="Calibri"/>
              </a:rPr>
              <a:t>fineprint</a:t>
            </a:r>
            <a:r>
              <a:rPr lang="en-US" sz="1600" dirty="0" smtClean="0">
                <a:latin typeface="Calibri"/>
                <a:cs typeface="Calibri"/>
              </a:rPr>
              <a:t> later]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63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HMMs Recap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Explicit assumption for all   </a:t>
            </a:r>
            <a:r>
              <a:rPr lang="en-US" i="1" dirty="0" smtClean="0"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 :</a:t>
            </a:r>
          </a:p>
          <a:p>
            <a:r>
              <a:rPr lang="en-US" dirty="0" smtClean="0">
                <a:latin typeface="Calibri"/>
                <a:cs typeface="Calibri"/>
              </a:rPr>
              <a:t>Consequence, joint distribution can be written as: </a:t>
            </a: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sz="1800" dirty="0">
              <a:latin typeface="Calibri"/>
              <a:cs typeface="Calibri"/>
            </a:endParaRPr>
          </a:p>
          <a:p>
            <a:endParaRPr lang="en-US" sz="1000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Implied conditional independencies: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Past variables independent of future variables given the present</a:t>
            </a:r>
          </a:p>
          <a:p>
            <a:pPr marL="457176" lvl="1" indent="0">
              <a:buNone/>
            </a:pPr>
            <a:r>
              <a:rPr lang="en-US" dirty="0" smtClean="0">
                <a:latin typeface="Calibri"/>
                <a:cs typeface="Calibri"/>
              </a:rPr>
              <a:t>i.e., if                     or                      then:</a:t>
            </a:r>
          </a:p>
          <a:p>
            <a:r>
              <a:rPr lang="en-US" dirty="0" smtClean="0">
                <a:latin typeface="Calibri"/>
                <a:cs typeface="Calibri"/>
              </a:rPr>
              <a:t>Additional explicit assumption:                         is the same for all </a:t>
            </a:r>
            <a:r>
              <a:rPr lang="en-US" i="1" dirty="0" smtClean="0">
                <a:latin typeface="Calibri"/>
                <a:cs typeface="Calibri"/>
              </a:rPr>
              <a:t>t</a:t>
            </a:r>
            <a:endParaRPr lang="en-US" i="1" dirty="0">
              <a:latin typeface="Calibri"/>
              <a:cs typeface="Calibri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4000"/>
            <a:ext cx="4242487" cy="381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743200"/>
            <a:ext cx="9033208" cy="1447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410200"/>
            <a:ext cx="2667000" cy="39441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5505450"/>
            <a:ext cx="1282700" cy="215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0" y="5480050"/>
            <a:ext cx="1282700" cy="215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64250"/>
            <a:ext cx="1843012" cy="3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8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Conditional Independence</a:t>
            </a:r>
          </a:p>
        </p:txBody>
      </p:sp>
      <p:sp>
        <p:nvSpPr>
          <p:cNvPr id="117350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397001"/>
            <a:ext cx="108966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HMMs have two important independence properties:</a:t>
            </a:r>
          </a:p>
          <a:p>
            <a:pPr lvl="6">
              <a:lnSpc>
                <a:spcPct val="8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Markov hidden process: future depends on past via the present</a:t>
            </a:r>
          </a:p>
          <a:p>
            <a:pPr lvl="5">
              <a:lnSpc>
                <a:spcPct val="8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Current observation independent of all else given current state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Quiz: does this mean that evidence variables are guaranteed to be independent?</a:t>
            </a:r>
          </a:p>
          <a:p>
            <a:pPr lvl="6">
              <a:lnSpc>
                <a:spcPct val="8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[No, they tend to correlated by the hidden state]</a:t>
            </a:r>
          </a:p>
        </p:txBody>
      </p:sp>
      <p:sp>
        <p:nvSpPr>
          <p:cNvPr id="41987" name="Oval 4"/>
          <p:cNvSpPr>
            <a:spLocks noChangeArrowheads="1"/>
          </p:cNvSpPr>
          <p:nvPr/>
        </p:nvSpPr>
        <p:spPr bwMode="auto">
          <a:xfrm>
            <a:off x="7848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41988" name="AutoShape 5"/>
          <p:cNvCxnSpPr>
            <a:cxnSpLocks noChangeShapeType="1"/>
            <a:stCxn id="41987" idx="4"/>
            <a:endCxn id="42003" idx="0"/>
          </p:cNvCxnSpPr>
          <p:nvPr/>
        </p:nvCxnSpPr>
        <p:spPr bwMode="auto">
          <a:xfrm>
            <a:off x="8115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89" name="Oval 6"/>
          <p:cNvSpPr>
            <a:spLocks noChangeArrowheads="1"/>
          </p:cNvSpPr>
          <p:nvPr/>
        </p:nvSpPr>
        <p:spPr bwMode="auto">
          <a:xfrm>
            <a:off x="44958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41990" name="AutoShape 7"/>
          <p:cNvCxnSpPr>
            <a:cxnSpLocks noChangeShapeType="1"/>
            <a:stCxn id="41989" idx="4"/>
            <a:endCxn id="42000" idx="0"/>
          </p:cNvCxnSpPr>
          <p:nvPr/>
        </p:nvCxnSpPr>
        <p:spPr bwMode="auto">
          <a:xfrm>
            <a:off x="47625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1" name="Oval 8"/>
          <p:cNvSpPr>
            <a:spLocks noChangeArrowheads="1"/>
          </p:cNvSpPr>
          <p:nvPr/>
        </p:nvSpPr>
        <p:spPr bwMode="auto">
          <a:xfrm>
            <a:off x="3581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41992" name="AutoShape 9"/>
          <p:cNvCxnSpPr>
            <a:cxnSpLocks noChangeShapeType="1"/>
            <a:stCxn id="41993" idx="6"/>
            <a:endCxn id="41989" idx="2"/>
          </p:cNvCxnSpPr>
          <p:nvPr/>
        </p:nvCxnSpPr>
        <p:spPr bwMode="auto">
          <a:xfrm>
            <a:off x="41290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3" name="Oval 10"/>
          <p:cNvSpPr>
            <a:spLocks noChangeArrowheads="1"/>
          </p:cNvSpPr>
          <p:nvPr/>
        </p:nvSpPr>
        <p:spPr bwMode="auto">
          <a:xfrm>
            <a:off x="35814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41994" name="AutoShape 11"/>
          <p:cNvCxnSpPr>
            <a:cxnSpLocks noChangeShapeType="1"/>
            <a:stCxn id="41993" idx="4"/>
            <a:endCxn id="41991" idx="0"/>
          </p:cNvCxnSpPr>
          <p:nvPr/>
        </p:nvCxnSpPr>
        <p:spPr bwMode="auto">
          <a:xfrm>
            <a:off x="38481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5" name="Oval 12"/>
          <p:cNvSpPr>
            <a:spLocks noChangeArrowheads="1"/>
          </p:cNvSpPr>
          <p:nvPr/>
        </p:nvSpPr>
        <p:spPr bwMode="auto">
          <a:xfrm>
            <a:off x="5410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41996" name="AutoShape 13"/>
          <p:cNvCxnSpPr>
            <a:cxnSpLocks noChangeShapeType="1"/>
            <a:stCxn id="41995" idx="6"/>
            <a:endCxn id="41998" idx="2"/>
          </p:cNvCxnSpPr>
          <p:nvPr/>
        </p:nvCxnSpPr>
        <p:spPr bwMode="auto">
          <a:xfrm>
            <a:off x="59578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7" name="AutoShape 14"/>
          <p:cNvCxnSpPr>
            <a:cxnSpLocks noChangeShapeType="1"/>
            <a:stCxn id="41989" idx="6"/>
            <a:endCxn id="41995" idx="2"/>
          </p:cNvCxnSpPr>
          <p:nvPr/>
        </p:nvCxnSpPr>
        <p:spPr bwMode="auto">
          <a:xfrm>
            <a:off x="50434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8" name="Oval 15"/>
          <p:cNvSpPr>
            <a:spLocks noChangeArrowheads="1"/>
          </p:cNvSpPr>
          <p:nvPr/>
        </p:nvSpPr>
        <p:spPr bwMode="auto">
          <a:xfrm>
            <a:off x="6324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41999" name="AutoShape 16"/>
          <p:cNvCxnSpPr>
            <a:cxnSpLocks noChangeShapeType="1"/>
            <a:stCxn id="41998" idx="6"/>
            <a:endCxn id="41987" idx="2"/>
          </p:cNvCxnSpPr>
          <p:nvPr/>
        </p:nvCxnSpPr>
        <p:spPr bwMode="auto">
          <a:xfrm>
            <a:off x="6872288" y="34671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00" name="Oval 17"/>
          <p:cNvSpPr>
            <a:spLocks noChangeArrowheads="1"/>
          </p:cNvSpPr>
          <p:nvPr/>
        </p:nvSpPr>
        <p:spPr bwMode="auto">
          <a:xfrm>
            <a:off x="4495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42001" name="Oval 18"/>
          <p:cNvSpPr>
            <a:spLocks noChangeArrowheads="1"/>
          </p:cNvSpPr>
          <p:nvPr/>
        </p:nvSpPr>
        <p:spPr bwMode="auto">
          <a:xfrm>
            <a:off x="5410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42002" name="Oval 19"/>
          <p:cNvSpPr>
            <a:spLocks noChangeArrowheads="1"/>
          </p:cNvSpPr>
          <p:nvPr/>
        </p:nvSpPr>
        <p:spPr bwMode="auto">
          <a:xfrm>
            <a:off x="6324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42003" name="Oval 20"/>
          <p:cNvSpPr>
            <a:spLocks noChangeArrowheads="1"/>
          </p:cNvSpPr>
          <p:nvPr/>
        </p:nvSpPr>
        <p:spPr bwMode="auto">
          <a:xfrm>
            <a:off x="7848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42004" name="AutoShape 21"/>
          <p:cNvCxnSpPr>
            <a:cxnSpLocks noChangeShapeType="1"/>
            <a:stCxn id="41995" idx="4"/>
            <a:endCxn id="42001" idx="0"/>
          </p:cNvCxnSpPr>
          <p:nvPr/>
        </p:nvCxnSpPr>
        <p:spPr bwMode="auto">
          <a:xfrm>
            <a:off x="56769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05" name="AutoShape 22"/>
          <p:cNvCxnSpPr>
            <a:cxnSpLocks noChangeShapeType="1"/>
            <a:stCxn id="41998" idx="4"/>
            <a:endCxn id="42002" idx="0"/>
          </p:cNvCxnSpPr>
          <p:nvPr/>
        </p:nvCxnSpPr>
        <p:spPr bwMode="auto">
          <a:xfrm>
            <a:off x="6591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Real HMM Examples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397001"/>
            <a:ext cx="103378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Speech recognition HMMs: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Observations are acoustic signals (continuous valued)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States are specific positions in specific words (so, tens of thousands)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Machine translation HMMs: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Observations are words (tens of thousands)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States are translation options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Robot tracking: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Observations are range readings (continuous)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States are positions on a map (continuous)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Filtering / Monitoring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523999"/>
            <a:ext cx="8458200" cy="4602165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Filtering, or monitoring, is the task of tracking the distribution </a:t>
            </a:r>
            <a:r>
              <a:rPr lang="en-US" sz="2400" dirty="0" err="1" smtClean="0">
                <a:ea typeface="ＭＳ Ｐゴシック" pitchFamily="34" charset="-128"/>
              </a:rPr>
              <a:t>B</a:t>
            </a:r>
            <a:r>
              <a:rPr lang="en-US" sz="2400" baseline="-25000" dirty="0" err="1" smtClean="0">
                <a:ea typeface="ＭＳ Ｐゴシック" pitchFamily="34" charset="-128"/>
              </a:rPr>
              <a:t>t</a:t>
            </a:r>
            <a:r>
              <a:rPr lang="en-US" sz="2400" dirty="0" smtClean="0">
                <a:ea typeface="ＭＳ Ｐゴシック" pitchFamily="34" charset="-128"/>
              </a:rPr>
              <a:t>(X) = </a:t>
            </a:r>
            <a:r>
              <a:rPr lang="en-US" sz="2400" dirty="0" err="1" smtClean="0">
                <a:ea typeface="ＭＳ Ｐゴシック" pitchFamily="34" charset="-128"/>
              </a:rPr>
              <a:t>P</a:t>
            </a:r>
            <a:r>
              <a:rPr lang="en-US" sz="2400" baseline="-25000" dirty="0" err="1" smtClean="0">
                <a:ea typeface="ＭＳ Ｐゴシック" pitchFamily="34" charset="-128"/>
              </a:rPr>
              <a:t>t</a:t>
            </a:r>
            <a:r>
              <a:rPr lang="en-US" sz="2400" dirty="0" smtClean="0">
                <a:ea typeface="ＭＳ Ｐゴシック" pitchFamily="34" charset="-128"/>
              </a:rPr>
              <a:t>(</a:t>
            </a:r>
            <a:r>
              <a:rPr lang="en-US" sz="2400" dirty="0" err="1" smtClean="0">
                <a:ea typeface="ＭＳ Ｐゴシック" pitchFamily="34" charset="-128"/>
              </a:rPr>
              <a:t>X</a:t>
            </a:r>
            <a:r>
              <a:rPr lang="en-US" sz="2400" baseline="-25000" dirty="0" err="1" smtClean="0">
                <a:ea typeface="ＭＳ Ｐゴシック" pitchFamily="34" charset="-128"/>
              </a:rPr>
              <a:t>t</a:t>
            </a:r>
            <a:r>
              <a:rPr lang="en-US" sz="2400" dirty="0" smtClean="0">
                <a:ea typeface="ＭＳ Ｐゴシック" pitchFamily="34" charset="-128"/>
              </a:rPr>
              <a:t> | e</a:t>
            </a:r>
            <a:r>
              <a:rPr lang="en-US" sz="2400" baseline="-25000" dirty="0" smtClean="0">
                <a:ea typeface="ＭＳ Ｐゴシック" pitchFamily="34" charset="-128"/>
              </a:rPr>
              <a:t>1</a:t>
            </a:r>
            <a:r>
              <a:rPr lang="en-US" sz="2400" dirty="0" smtClean="0">
                <a:ea typeface="ＭＳ Ｐゴシック" pitchFamily="34" charset="-128"/>
              </a:rPr>
              <a:t>, …, e</a:t>
            </a:r>
            <a:r>
              <a:rPr lang="en-US" sz="2400" baseline="-25000" dirty="0" smtClean="0">
                <a:ea typeface="ＭＳ Ｐゴシック" pitchFamily="34" charset="-128"/>
              </a:rPr>
              <a:t>t</a:t>
            </a:r>
            <a:r>
              <a:rPr lang="en-US" sz="2400" dirty="0" smtClean="0">
                <a:ea typeface="ＭＳ Ｐゴシック" pitchFamily="34" charset="-128"/>
              </a:rPr>
              <a:t>) (the belief state) over time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We start with B</a:t>
            </a:r>
            <a:r>
              <a:rPr lang="en-US" sz="2400" baseline="-25000" dirty="0" smtClean="0">
                <a:ea typeface="ＭＳ Ｐゴシック" pitchFamily="34" charset="-128"/>
              </a:rPr>
              <a:t>1</a:t>
            </a:r>
            <a:r>
              <a:rPr lang="en-US" sz="2400" dirty="0" smtClean="0">
                <a:ea typeface="ＭＳ Ｐゴシック" pitchFamily="34" charset="-128"/>
              </a:rPr>
              <a:t>(X) in an initial setting, usually uniform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As time passes, or we get observations, we update B(X)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The </a:t>
            </a:r>
            <a:r>
              <a:rPr lang="en-US" sz="2400" dirty="0" err="1" smtClean="0">
                <a:ea typeface="ＭＳ Ｐゴシック" pitchFamily="34" charset="-128"/>
              </a:rPr>
              <a:t>Kalman</a:t>
            </a:r>
            <a:r>
              <a:rPr lang="en-US" sz="2400" dirty="0" smtClean="0">
                <a:ea typeface="ＭＳ Ｐゴシック" pitchFamily="34" charset="-128"/>
              </a:rPr>
              <a:t> filter was invented in the 60’</a:t>
            </a:r>
            <a:r>
              <a:rPr lang="en-US" altLang="ja-JP" sz="2400" dirty="0" smtClean="0">
                <a:ea typeface="ＭＳ Ｐゴシック" pitchFamily="34" charset="-128"/>
              </a:rPr>
              <a:t>s and first implemented as a method of trajectory estimation for the Apollo program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endParaRPr lang="en-US" sz="24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334000"/>
            <a:ext cx="7772400" cy="127158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t=0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Sensor model: can read in which directions there is a wall, never more than 1 mistake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Motion model: may not execute action with small prob.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6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7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8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9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0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1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6" name="Oval 33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7" name="Line 34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8" name="Line 35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9" name="Line 36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0" name="Line 37"/>
          <p:cNvSpPr>
            <a:spLocks noChangeShapeType="1"/>
          </p:cNvSpPr>
          <p:nvPr/>
        </p:nvSpPr>
        <p:spPr bwMode="auto">
          <a:xfrm flipH="1">
            <a:off x="3295650" y="2409825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1" name="Text Box 38"/>
          <p:cNvSpPr txBox="1">
            <a:spLocks noChangeArrowheads="1"/>
          </p:cNvSpPr>
          <p:nvPr/>
        </p:nvSpPr>
        <p:spPr bwMode="auto">
          <a:xfrm>
            <a:off x="152400" y="1295400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Calibri"/>
                <a:cs typeface="Calibri"/>
              </a:rPr>
              <a:t>Example from </a:t>
            </a:r>
            <a:r>
              <a:rPr lang="de-DE" sz="1600" i="1" dirty="0">
                <a:latin typeface="Calibri"/>
                <a:cs typeface="Calibri"/>
              </a:rPr>
              <a:t>Michael Pfeiffer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Hidden Markov Models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57401"/>
            <a:ext cx="4177412" cy="34290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943600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8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257800"/>
            <a:ext cx="8534400" cy="11953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t=1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Lighter grey: was possible to get the reading, but less likely b/c required 1 mistake</a:t>
            </a: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1" name="Oval 30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2" name="Line 31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5" name="Rectangle 34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6" name="Rectangle 35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7" name="Rectangle 36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8" name="Rectangle 37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199142" name="AutoShape 38"/>
          <p:cNvSpPr>
            <a:spLocks noChangeArrowheads="1"/>
          </p:cNvSpPr>
          <p:nvPr/>
        </p:nvSpPr>
        <p:spPr bwMode="auto">
          <a:xfrm>
            <a:off x="3276600" y="2286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t=2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3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4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6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7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9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0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1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2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3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4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5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6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7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8" name="Line 29"/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3" name="Oval 34"/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4" name="Line 35"/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5" name="Line 36"/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6" name="Line 37"/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1190" name="AutoShape 38"/>
          <p:cNvSpPr>
            <a:spLocks noChangeArrowheads="1"/>
          </p:cNvSpPr>
          <p:nvPr/>
        </p:nvSpPr>
        <p:spPr bwMode="auto">
          <a:xfrm>
            <a:off x="3833813" y="230505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t=3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6" name="Line 29"/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1" name="Oval 34"/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2" name="Line 35"/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3" name="Line 36"/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4" name="Line 37"/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3238" name="AutoShape 38"/>
          <p:cNvSpPr>
            <a:spLocks noChangeArrowheads="1"/>
          </p:cNvSpPr>
          <p:nvPr/>
        </p:nvSpPr>
        <p:spPr bwMode="auto">
          <a:xfrm>
            <a:off x="4362450" y="23098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t=4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9" name="Oval 34"/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1" name="Line 36"/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2" name="Line 37"/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5286" name="AutoShape 38"/>
          <p:cNvSpPr>
            <a:spLocks noChangeArrowheads="1"/>
          </p:cNvSpPr>
          <p:nvPr/>
        </p:nvSpPr>
        <p:spPr bwMode="auto">
          <a:xfrm>
            <a:off x="4872038" y="228123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8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t=5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6" name="Oval 33"/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7" name="Line 34"/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8" name="Line 35"/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9" name="Line 36"/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0" name="Line 37"/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 smtClean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3733800" y="2895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33800" y="1828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4000500" y="2376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419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10668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103012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97536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4419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81600"/>
            <a:ext cx="3027362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6088063"/>
            <a:ext cx="18573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638800"/>
            <a:ext cx="1497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51435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748338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76400"/>
            <a:ext cx="2316609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2209799" cy="20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4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Passage of Time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Basic </a:t>
            </a:r>
            <a:r>
              <a:rPr lang="en-US" sz="2400" dirty="0">
                <a:latin typeface="Calibri"/>
                <a:cs typeface="Calibri"/>
              </a:rPr>
              <a:t>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1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784211"/>
              </p:ext>
            </p:extLst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5" name="Photo Editor Photo" r:id="rId4" imgW="3878916" imgH="2598645" progId="MSPhotoEd.3">
                  <p:embed/>
                </p:oleObj>
              </mc:Choice>
              <mc:Fallback>
                <p:oleObj name="Photo Editor Photo" r:id="rId4" imgW="3878916" imgH="259864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86357"/>
              </p:ext>
            </p:extLst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6" name="Photo Editor Photo" r:id="rId6" imgW="3894157" imgH="2644369" progId="MSPhotoEd.3">
                  <p:embed/>
                </p:oleObj>
              </mc:Choice>
              <mc:Fallback>
                <p:oleObj name="Photo Editor Photo" r:id="rId6" imgW="3894157" imgH="264436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874072"/>
              </p:ext>
            </p:extLst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7" name="Photo Editor Photo" r:id="rId8" imgW="3924640" imgH="2659048" progId="MSPhotoEd.3">
                  <p:embed/>
                </p:oleObj>
              </mc:Choice>
              <mc:Fallback>
                <p:oleObj name="Photo Editor Photo" r:id="rId8" imgW="3924640" imgH="265904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Calibri"/>
                <a:cs typeface="Calibri"/>
              </a:rPr>
              <a:t>(Transition </a:t>
            </a:r>
            <a:r>
              <a:rPr lang="en-US" sz="1800" dirty="0">
                <a:latin typeface="Calibri"/>
                <a:cs typeface="Calibri"/>
              </a:rPr>
              <a:t>model: ghosts usually go </a:t>
            </a:r>
            <a:r>
              <a:rPr lang="en-US" sz="1800" dirty="0" smtClean="0">
                <a:latin typeface="Calibri"/>
                <a:cs typeface="Calibri"/>
              </a:rPr>
              <a:t>clockwise)</a:t>
            </a:r>
            <a:endParaRPr lang="en-US" sz="1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Observation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Then, after evidence comes in: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Basic </a:t>
            </a:r>
            <a:r>
              <a:rPr lang="en-US" sz="2400" dirty="0">
                <a:latin typeface="Calibri"/>
                <a:cs typeface="Calibri"/>
              </a:rPr>
              <a:t>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</a:t>
            </a:r>
            <a:r>
              <a:rPr lang="en-US" sz="2400" dirty="0" smtClean="0">
                <a:latin typeface="Calibri"/>
                <a:cs typeface="Calibri"/>
              </a:rPr>
              <a:t>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87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025901"/>
              </p:ext>
            </p:extLst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1" name="Photo Editor Photo" r:id="rId4" imgW="3802710" imgH="2567619" progId="MSPhotoEd.3">
                  <p:embed/>
                </p:oleObj>
              </mc:Choice>
              <mc:Fallback>
                <p:oleObj name="Photo Editor Photo" r:id="rId4" imgW="3802710" imgH="25676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25780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Pacman</a:t>
            </a:r>
            <a:r>
              <a:rPr lang="en-US" dirty="0" smtClean="0"/>
              <a:t> – Sonar (P4)</a:t>
            </a:r>
            <a:endParaRPr lang="en-US" dirty="0"/>
          </a:p>
        </p:txBody>
      </p:sp>
      <p:pic>
        <p:nvPicPr>
          <p:cNvPr id="5" name="Picture 4" descr="Screen Shot 2014-08-21 at 7.3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1" y="1295400"/>
            <a:ext cx="6073778" cy="5107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9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</a:t>
            </a:r>
            <a:r>
              <a:rPr lang="en-US" dirty="0" smtClean="0">
                <a:latin typeface="Calibri"/>
                <a:cs typeface="Calibri"/>
              </a:rPr>
              <a:t>Weather HMM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327525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897914"/>
              </p:ext>
            </p:extLst>
          </p:nvPr>
        </p:nvGraphicFramePr>
        <p:xfrm>
          <a:off x="75438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/>
                <a:gridCol w="574431"/>
                <a:gridCol w="10647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657600" y="471646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327525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4724401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801442"/>
              </p:ext>
            </p:extLst>
          </p:nvPr>
        </p:nvGraphicFramePr>
        <p:xfrm>
          <a:off x="99060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/>
                <a:gridCol w="574431"/>
                <a:gridCol w="10647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667000" y="5241925"/>
            <a:ext cx="1981200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953000" y="5241925"/>
            <a:ext cx="1981200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381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0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667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934200" y="43275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2895600"/>
            <a:ext cx="116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0.5</a:t>
            </a:r>
          </a:p>
          <a:p>
            <a:r>
              <a:rPr lang="en-US" dirty="0" smtClean="0">
                <a:latin typeface="Calibri"/>
                <a:cs typeface="Calibri"/>
              </a:rPr>
              <a:t>B(-r)  = 0.5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5405" y="1828800"/>
            <a:ext cx="12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B’(+r) = 0.5</a:t>
            </a:r>
          </a:p>
          <a:p>
            <a:r>
              <a:rPr lang="en-US" dirty="0" smtClean="0">
                <a:latin typeface="Calibri"/>
                <a:cs typeface="Calibri"/>
              </a:rPr>
              <a:t>B’(-r)  = 0.5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0" y="2858869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0.818</a:t>
            </a:r>
          </a:p>
          <a:p>
            <a:r>
              <a:rPr lang="en-US" dirty="0" smtClean="0">
                <a:latin typeface="Calibri"/>
                <a:cs typeface="Calibri"/>
              </a:rPr>
              <a:t>B(-r)  = 0.182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65205" y="1828800"/>
            <a:ext cx="145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B’(+r) = 0.627</a:t>
            </a:r>
          </a:p>
          <a:p>
            <a:r>
              <a:rPr lang="en-US" dirty="0" smtClean="0">
                <a:latin typeface="Calibri"/>
                <a:cs typeface="Calibri"/>
              </a:rPr>
              <a:t>B’(-r)  = 0.373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2895600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0.883</a:t>
            </a:r>
          </a:p>
          <a:p>
            <a:r>
              <a:rPr lang="en-US" dirty="0" smtClean="0">
                <a:latin typeface="Calibri"/>
                <a:cs typeface="Calibri"/>
              </a:rPr>
              <a:t>B(-r)  = 0.117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1927140" y="2151966"/>
            <a:ext cx="1128265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8" idx="0"/>
          </p:cNvCxnSpPr>
          <p:nvPr/>
        </p:nvCxnSpPr>
        <p:spPr>
          <a:xfrm flipH="1">
            <a:off x="3747564" y="2514600"/>
            <a:ext cx="6243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019800" y="2514600"/>
            <a:ext cx="1037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447128" y="2151966"/>
            <a:ext cx="818077" cy="103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80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The Forward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219200"/>
            <a:ext cx="84582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 can derive the following updates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004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2607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6323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4705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905000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8194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Online Belief Updates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Every time step, we start with current P(X | evidence)</a:t>
            </a:r>
          </a:p>
          <a:p>
            <a:r>
              <a:rPr lang="en-US" sz="2400" dirty="0">
                <a:latin typeface="Calibri"/>
                <a:cs typeface="Calibri"/>
              </a:rPr>
              <a:t>We update for time: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We update for evidence: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forward algorithm does both at once (and </a:t>
            </a:r>
            <a:r>
              <a:rPr lang="en-US" sz="2400" dirty="0" err="1">
                <a:latin typeface="Calibri"/>
                <a:cs typeface="Calibri"/>
              </a:rPr>
              <a:t>doesn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t normalize)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0025"/>
            <a:ext cx="6629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45062"/>
            <a:ext cx="51149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8991600" y="2338607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9525000" y="3657600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02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Pacman</a:t>
            </a:r>
            <a:r>
              <a:rPr lang="en-US" dirty="0" smtClean="0"/>
              <a:t> – Sonar (P4)</a:t>
            </a:r>
            <a:endParaRPr lang="en-US" dirty="0"/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19200"/>
            <a:ext cx="6297884" cy="5277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025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Pacman</a:t>
            </a:r>
            <a:r>
              <a:rPr lang="en-US" dirty="0" smtClean="0"/>
              <a:t> – Sonar (with beliefs)</a:t>
            </a:r>
            <a:endParaRPr lang="en-US" dirty="0"/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7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Next Time: Particle Filtering and Applications of HMMs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46667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Pacman</a:t>
            </a:r>
            <a:r>
              <a:rPr lang="en-US" dirty="0" smtClean="0"/>
              <a:t> – Sonar (no beliefs)</a:t>
            </a:r>
            <a:endParaRPr lang="en-US" dirty="0"/>
          </a:p>
        </p:txBody>
      </p:sp>
      <p:pic>
        <p:nvPicPr>
          <p:cNvPr id="5" name="Pacman sonar (P4) -- no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Probability Recap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4799" y="1600200"/>
            <a:ext cx="11201401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Conditional probability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Product rule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Chain rule </a:t>
            </a:r>
            <a:endParaRPr lang="en-US" sz="2400" dirty="0" smtClean="0"/>
          </a:p>
          <a:p>
            <a:pPr marL="0" indent="0">
              <a:buFont typeface="Wingdings" charset="0"/>
              <a:buNone/>
              <a:defRPr/>
            </a:pPr>
            <a:endParaRPr lang="en-US" sz="1600" dirty="0" smtClean="0"/>
          </a:p>
          <a:p>
            <a:pPr marL="0" indent="0">
              <a:buFont typeface="Wingdings" charset="0"/>
              <a:buNone/>
              <a:defRPr/>
            </a:pPr>
            <a:endParaRPr lang="en-US" sz="1600" dirty="0" smtClean="0"/>
          </a:p>
          <a:p>
            <a:pPr marL="0" indent="0">
              <a:buFont typeface="Wingdings" charset="0"/>
              <a:buNone/>
              <a:defRPr/>
            </a:pPr>
            <a:endParaRPr lang="en-US" sz="1600" dirty="0" smtClean="0"/>
          </a:p>
          <a:p>
            <a:pPr>
              <a:buFont typeface="Wingdings" charset="0"/>
              <a:buChar char="§"/>
              <a:defRPr/>
            </a:pPr>
            <a:r>
              <a:rPr lang="en-US" sz="2800" dirty="0" smtClean="0"/>
              <a:t>X</a:t>
            </a:r>
            <a:r>
              <a:rPr lang="en-US" sz="2800" dirty="0"/>
              <a:t>, Y independent </a:t>
            </a:r>
            <a:r>
              <a:rPr lang="en-US" sz="2800" dirty="0" smtClean="0"/>
              <a:t>if and only if:</a:t>
            </a:r>
            <a:endParaRPr lang="en-US" sz="2800" dirty="0"/>
          </a:p>
          <a:p>
            <a:pPr lvl="4">
              <a:buFont typeface="Wingdings" charset="0"/>
              <a:buChar char="§"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 and Y are conditionally independent given Z </a:t>
            </a:r>
            <a:r>
              <a:rPr lang="en-US" sz="2800" dirty="0" smtClean="0"/>
              <a:t>if and only if: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pic>
        <p:nvPicPr>
          <p:cNvPr id="1741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6" y="2570706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67520"/>
            <a:ext cx="3795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6172200"/>
            <a:ext cx="48418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803900"/>
            <a:ext cx="1401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37" y="3505200"/>
            <a:ext cx="6646512" cy="970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205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Hidden Markov Models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Hidden Markov Models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Markov chains not so useful for most agents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Need observations to update your beliefs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Hidden Markov models (HMMs)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Underlying Markov chain over states X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You observe outputs (effects) at each time step</a:t>
            </a: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5943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68" name="AutoShape 5"/>
          <p:cNvCxnSpPr>
            <a:cxnSpLocks noChangeShapeType="1"/>
            <a:stCxn id="36867" idx="4"/>
            <a:endCxn id="36883" idx="0"/>
          </p:cNvCxnSpPr>
          <p:nvPr/>
        </p:nvCxnSpPr>
        <p:spPr bwMode="auto">
          <a:xfrm>
            <a:off x="6210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2590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6870" name="AutoShape 7"/>
          <p:cNvCxnSpPr>
            <a:cxnSpLocks noChangeShapeType="1"/>
            <a:stCxn id="36869" idx="4"/>
            <a:endCxn id="36880" idx="0"/>
          </p:cNvCxnSpPr>
          <p:nvPr/>
        </p:nvCxnSpPr>
        <p:spPr bwMode="auto">
          <a:xfrm>
            <a:off x="28575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1" name="Oval 8"/>
          <p:cNvSpPr>
            <a:spLocks noChangeArrowheads="1"/>
          </p:cNvSpPr>
          <p:nvPr/>
        </p:nvSpPr>
        <p:spPr bwMode="auto">
          <a:xfrm>
            <a:off x="16764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2" name="AutoShape 9"/>
          <p:cNvCxnSpPr>
            <a:cxnSpLocks noChangeShapeType="1"/>
            <a:stCxn id="36873" idx="6"/>
            <a:endCxn id="36869" idx="2"/>
          </p:cNvCxnSpPr>
          <p:nvPr/>
        </p:nvCxnSpPr>
        <p:spPr bwMode="auto">
          <a:xfrm>
            <a:off x="22240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3" name="Oval 10"/>
          <p:cNvSpPr>
            <a:spLocks noChangeArrowheads="1"/>
          </p:cNvSpPr>
          <p:nvPr/>
        </p:nvSpPr>
        <p:spPr bwMode="auto">
          <a:xfrm>
            <a:off x="1676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4" name="AutoShape 11"/>
          <p:cNvCxnSpPr>
            <a:cxnSpLocks noChangeShapeType="1"/>
            <a:stCxn id="36873" idx="4"/>
            <a:endCxn id="36871" idx="0"/>
          </p:cNvCxnSpPr>
          <p:nvPr/>
        </p:nvCxnSpPr>
        <p:spPr bwMode="auto">
          <a:xfrm>
            <a:off x="19431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5" name="Oval 12"/>
          <p:cNvSpPr>
            <a:spLocks noChangeArrowheads="1"/>
          </p:cNvSpPr>
          <p:nvPr/>
        </p:nvSpPr>
        <p:spPr bwMode="auto">
          <a:xfrm>
            <a:off x="3505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6876" name="AutoShape 13"/>
          <p:cNvCxnSpPr>
            <a:cxnSpLocks noChangeShapeType="1"/>
            <a:stCxn id="36875" idx="6"/>
            <a:endCxn id="36878" idx="2"/>
          </p:cNvCxnSpPr>
          <p:nvPr/>
        </p:nvCxnSpPr>
        <p:spPr bwMode="auto">
          <a:xfrm>
            <a:off x="40528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7" name="AutoShape 14"/>
          <p:cNvCxnSpPr>
            <a:cxnSpLocks noChangeShapeType="1"/>
            <a:stCxn id="36869" idx="6"/>
            <a:endCxn id="36875" idx="2"/>
          </p:cNvCxnSpPr>
          <p:nvPr/>
        </p:nvCxnSpPr>
        <p:spPr bwMode="auto">
          <a:xfrm>
            <a:off x="31384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8" name="Oval 15"/>
          <p:cNvSpPr>
            <a:spLocks noChangeArrowheads="1"/>
          </p:cNvSpPr>
          <p:nvPr/>
        </p:nvSpPr>
        <p:spPr bwMode="auto">
          <a:xfrm>
            <a:off x="4419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6879" name="AutoShape 16"/>
          <p:cNvCxnSpPr>
            <a:cxnSpLocks noChangeShapeType="1"/>
            <a:stCxn id="36878" idx="6"/>
            <a:endCxn id="36867" idx="2"/>
          </p:cNvCxnSpPr>
          <p:nvPr/>
        </p:nvCxnSpPr>
        <p:spPr bwMode="auto">
          <a:xfrm>
            <a:off x="4967288" y="45339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80" name="Oval 17"/>
          <p:cNvSpPr>
            <a:spLocks noChangeArrowheads="1"/>
          </p:cNvSpPr>
          <p:nvPr/>
        </p:nvSpPr>
        <p:spPr bwMode="auto">
          <a:xfrm>
            <a:off x="25908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E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35052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6882" name="Oval 19"/>
          <p:cNvSpPr>
            <a:spLocks noChangeArrowheads="1"/>
          </p:cNvSpPr>
          <p:nvPr/>
        </p:nvSpPr>
        <p:spPr bwMode="auto">
          <a:xfrm>
            <a:off x="44196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36883" name="Oval 20"/>
          <p:cNvSpPr>
            <a:spLocks noChangeArrowheads="1"/>
          </p:cNvSpPr>
          <p:nvPr/>
        </p:nvSpPr>
        <p:spPr bwMode="auto">
          <a:xfrm>
            <a:off x="5943600" y="5334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84" name="AutoShape 21"/>
          <p:cNvCxnSpPr>
            <a:cxnSpLocks noChangeShapeType="1"/>
            <a:stCxn id="36875" idx="4"/>
            <a:endCxn id="36881" idx="0"/>
          </p:cNvCxnSpPr>
          <p:nvPr/>
        </p:nvCxnSpPr>
        <p:spPr bwMode="auto">
          <a:xfrm>
            <a:off x="37719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85" name="AutoShape 22"/>
          <p:cNvCxnSpPr>
            <a:cxnSpLocks noChangeShapeType="1"/>
            <a:stCxn id="36878" idx="4"/>
            <a:endCxn id="36882" idx="0"/>
          </p:cNvCxnSpPr>
          <p:nvPr/>
        </p:nvCxnSpPr>
        <p:spPr bwMode="auto">
          <a:xfrm>
            <a:off x="4686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0"/>
            <a:ext cx="5107669" cy="4630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</a:t>
            </a:r>
            <a:r>
              <a:rPr lang="en-US" dirty="0" smtClean="0">
                <a:latin typeface="Calibri"/>
                <a:cs typeface="Calibri"/>
              </a:rPr>
              <a:t>Weather HMM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3124200" y="20574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145659"/>
              </p:ext>
            </p:extLst>
          </p:nvPr>
        </p:nvGraphicFramePr>
        <p:xfrm>
          <a:off x="74676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/>
                <a:gridCol w="574431"/>
                <a:gridCol w="10647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>
            <a:off x="1371600" y="2941638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cxnSp>
        <p:nvCxnSpPr>
          <p:cNvPr id="26" name="Straight Arrow Connector 25"/>
          <p:cNvCxnSpPr>
            <a:endCxn id="25" idx="0"/>
          </p:cNvCxnSpPr>
          <p:nvPr/>
        </p:nvCxnSpPr>
        <p:spPr>
          <a:xfrm>
            <a:off x="2362200" y="2438400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200" y="2446338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5410200" y="2057400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934200" y="2454276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919275"/>
              </p:ext>
            </p:extLst>
          </p:nvPr>
        </p:nvGraphicFramePr>
        <p:xfrm>
          <a:off x="98298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/>
                <a:gridCol w="574431"/>
                <a:gridCol w="10647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3657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 smtClean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 err="1" smtClean="0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943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371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3657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err="1" smtClean="0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43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+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1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9906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9248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572000"/>
            <a:ext cx="8229600" cy="1630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An HMM is defined by: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Emissions:</a:t>
            </a:r>
          </a:p>
        </p:txBody>
      </p:sp>
      <p:pic>
        <p:nvPicPr>
          <p:cNvPr id="6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79" y="5135562"/>
            <a:ext cx="896021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93" y="5549526"/>
            <a:ext cx="1905907" cy="34803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49" y="5967412"/>
            <a:ext cx="1479551" cy="334092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95400"/>
            <a:ext cx="1600200" cy="29221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14600"/>
            <a:ext cx="1250951" cy="2824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78" y="1600200"/>
            <a:ext cx="2621611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9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301"/>
            <a:ext cx="12192000" cy="1143000"/>
          </a:xfrm>
        </p:spPr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Example: Ghostbusters HMM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P(X</a:t>
            </a:r>
            <a:r>
              <a:rPr lang="en-US" sz="2000" baseline="-25000" dirty="0" smtClean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) = uniform</a:t>
            </a:r>
          </a:p>
          <a:p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P(X|X</a:t>
            </a:r>
            <a:r>
              <a:rPr lang="ja-JP" alt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) = usually move clockwise, but sometimes move in a random direction or stay in place</a:t>
            </a:r>
          </a:p>
          <a:p>
            <a:endParaRPr lang="en-US" altLang="ja-JP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P(</a:t>
            </a:r>
            <a:r>
              <a:rPr lang="en-US" sz="2000" dirty="0" err="1" smtClean="0">
                <a:latin typeface="Calibri"/>
                <a:ea typeface="ＭＳ Ｐゴシック" pitchFamily="34" charset="-128"/>
                <a:cs typeface="Calibri"/>
              </a:rPr>
              <a:t>R</a:t>
            </a:r>
            <a:r>
              <a:rPr lang="en-US" sz="2000" baseline="-25000" dirty="0" err="1" smtClean="0">
                <a:latin typeface="Calibri"/>
                <a:ea typeface="ＭＳ Ｐゴシック" pitchFamily="34" charset="-128"/>
                <a:cs typeface="Calibri"/>
              </a:rPr>
              <a:t>ij</a:t>
            </a:r>
            <a:r>
              <a:rPr lang="en-US" sz="2000" dirty="0" err="1" smtClean="0">
                <a:latin typeface="Calibri"/>
                <a:ea typeface="ＭＳ Ｐゴシック" pitchFamily="34" charset="-128"/>
                <a:cs typeface="Calibri"/>
              </a:rPr>
              <a:t>|X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) = same sensor model as before:</a:t>
            </a:r>
            <a:b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</a:b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red means close, green means far away.</a:t>
            </a:r>
          </a:p>
        </p:txBody>
      </p:sp>
      <p:grpSp>
        <p:nvGrpSpPr>
          <p:cNvPr id="39939" name="Group 37"/>
          <p:cNvGrpSpPr>
            <a:grpSpLocks/>
          </p:cNvGrpSpPr>
          <p:nvPr/>
        </p:nvGrpSpPr>
        <p:grpSpPr bwMode="auto">
          <a:xfrm>
            <a:off x="9732962" y="1524000"/>
            <a:ext cx="1447800" cy="1524000"/>
            <a:chOff x="3984" y="1056"/>
            <a:chExt cx="1296" cy="1296"/>
          </a:xfrm>
        </p:grpSpPr>
        <p:sp>
          <p:nvSpPr>
            <p:cNvPr id="39973" name="Rectangle 38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4" name="Rectangle 39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5" name="Rectangle 40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6" name="Rectangle 41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7" name="Rectangle 42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8" name="Rectangle 43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9" name="Rectangle 44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0" name="Rectangle 45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1" name="Rectangle 46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</p:grpSp>
      <p:sp>
        <p:nvSpPr>
          <p:cNvPr id="39940" name="Rectangle 48"/>
          <p:cNvSpPr>
            <a:spLocks noChangeArrowheads="1"/>
          </p:cNvSpPr>
          <p:nvPr/>
        </p:nvSpPr>
        <p:spPr bwMode="auto">
          <a:xfrm>
            <a:off x="10113962" y="3124200"/>
            <a:ext cx="641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</a:t>
            </a:r>
            <a:r>
              <a:rPr lang="en-US" baseline="-25000">
                <a:solidFill>
                  <a:schemeClr val="accent2"/>
                </a:solidFill>
                <a:latin typeface="Calibri"/>
                <a:cs typeface="Calibri"/>
              </a:rPr>
              <a:t>1</a:t>
            </a:r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39941" name="Rectangle 49"/>
          <p:cNvSpPr>
            <a:spLocks noChangeArrowheads="1"/>
          </p:cNvSpPr>
          <p:nvPr/>
        </p:nvSpPr>
        <p:spPr bwMode="auto">
          <a:xfrm>
            <a:off x="9656762" y="5486400"/>
            <a:ext cx="1541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P(X|X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r>
              <a:rPr lang="en-US" altLang="ja-JP">
                <a:solidFill>
                  <a:schemeClr val="accent2"/>
                </a:solidFill>
                <a:latin typeface="Calibri"/>
                <a:cs typeface="Calibri"/>
              </a:rPr>
              <a:t>=&lt;1,2&gt;)</a:t>
            </a:r>
            <a:endParaRPr lang="en-US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pSp>
        <p:nvGrpSpPr>
          <p:cNvPr id="39942" name="Group 50"/>
          <p:cNvGrpSpPr>
            <a:grpSpLocks/>
          </p:cNvGrpSpPr>
          <p:nvPr/>
        </p:nvGrpSpPr>
        <p:grpSpPr bwMode="auto">
          <a:xfrm>
            <a:off x="9732962" y="3810000"/>
            <a:ext cx="1447800" cy="1524000"/>
            <a:chOff x="3984" y="1056"/>
            <a:chExt cx="1296" cy="1296"/>
          </a:xfrm>
        </p:grpSpPr>
        <p:sp>
          <p:nvSpPr>
            <p:cNvPr id="39964" name="Rectangle 51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5" name="Rectangle 52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6" name="Rectangle 53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67" name="Rectangle 54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8" name="Rectangle 55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1/2</a:t>
              </a:r>
            </a:p>
          </p:txBody>
        </p:sp>
        <p:sp>
          <p:nvSpPr>
            <p:cNvPr id="39969" name="Rectangle 56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0" name="Rectangle 57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1" name="Rectangle 58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2" name="Rectangle 59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</p:grpSp>
      <p:sp>
        <p:nvSpPr>
          <p:cNvPr id="39943" name="Oval 60"/>
          <p:cNvSpPr>
            <a:spLocks noChangeArrowheads="1"/>
          </p:cNvSpPr>
          <p:nvPr/>
        </p:nvSpPr>
        <p:spPr bwMode="auto">
          <a:xfrm>
            <a:off x="5334000" y="5486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39945" name="Oval 62"/>
          <p:cNvSpPr>
            <a:spLocks noChangeArrowheads="1"/>
          </p:cNvSpPr>
          <p:nvPr/>
        </p:nvSpPr>
        <p:spPr bwMode="auto">
          <a:xfrm>
            <a:off x="19431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9946" name="AutoShape 63"/>
          <p:cNvCxnSpPr>
            <a:cxnSpLocks noChangeShapeType="1"/>
            <a:stCxn id="39945" idx="4"/>
            <a:endCxn id="39956" idx="0"/>
          </p:cNvCxnSpPr>
          <p:nvPr/>
        </p:nvCxnSpPr>
        <p:spPr bwMode="auto">
          <a:xfrm>
            <a:off x="22098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7" name="Oval 64"/>
          <p:cNvSpPr>
            <a:spLocks noChangeArrowheads="1"/>
          </p:cNvSpPr>
          <p:nvPr/>
        </p:nvSpPr>
        <p:spPr bwMode="auto">
          <a:xfrm>
            <a:off x="10287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48" name="AutoShape 65"/>
          <p:cNvCxnSpPr>
            <a:cxnSpLocks noChangeShapeType="1"/>
            <a:stCxn id="39949" idx="6"/>
            <a:endCxn id="39945" idx="2"/>
          </p:cNvCxnSpPr>
          <p:nvPr/>
        </p:nvCxnSpPr>
        <p:spPr bwMode="auto">
          <a:xfrm>
            <a:off x="15763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9" name="Oval 66"/>
          <p:cNvSpPr>
            <a:spLocks noChangeArrowheads="1"/>
          </p:cNvSpPr>
          <p:nvPr/>
        </p:nvSpPr>
        <p:spPr bwMode="auto">
          <a:xfrm>
            <a:off x="10287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9950" name="AutoShape 67"/>
          <p:cNvCxnSpPr>
            <a:cxnSpLocks noChangeShapeType="1"/>
            <a:stCxn id="39949" idx="4"/>
            <a:endCxn id="39947" idx="0"/>
          </p:cNvCxnSpPr>
          <p:nvPr/>
        </p:nvCxnSpPr>
        <p:spPr bwMode="auto">
          <a:xfrm>
            <a:off x="12954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51" name="Oval 68"/>
          <p:cNvSpPr>
            <a:spLocks noChangeArrowheads="1"/>
          </p:cNvSpPr>
          <p:nvPr/>
        </p:nvSpPr>
        <p:spPr bwMode="auto">
          <a:xfrm>
            <a:off x="28575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9952" name="AutoShape 69"/>
          <p:cNvCxnSpPr>
            <a:cxnSpLocks noChangeShapeType="1"/>
            <a:stCxn id="39951" idx="6"/>
            <a:endCxn id="39954" idx="2"/>
          </p:cNvCxnSpPr>
          <p:nvPr/>
        </p:nvCxnSpPr>
        <p:spPr bwMode="auto">
          <a:xfrm>
            <a:off x="34051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53" name="AutoShape 70"/>
          <p:cNvCxnSpPr>
            <a:cxnSpLocks noChangeShapeType="1"/>
            <a:stCxn id="39945" idx="6"/>
            <a:endCxn id="39951" idx="2"/>
          </p:cNvCxnSpPr>
          <p:nvPr/>
        </p:nvCxnSpPr>
        <p:spPr bwMode="auto">
          <a:xfrm>
            <a:off x="24907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54" name="Oval 71"/>
          <p:cNvSpPr>
            <a:spLocks noChangeArrowheads="1"/>
          </p:cNvSpPr>
          <p:nvPr/>
        </p:nvSpPr>
        <p:spPr bwMode="auto">
          <a:xfrm>
            <a:off x="37719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9955" name="AutoShape 72"/>
          <p:cNvCxnSpPr>
            <a:cxnSpLocks noChangeShapeType="1"/>
            <a:stCxn id="39954" idx="6"/>
          </p:cNvCxnSpPr>
          <p:nvPr/>
        </p:nvCxnSpPr>
        <p:spPr bwMode="auto">
          <a:xfrm>
            <a:off x="4319588" y="51435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56" name="Oval 73"/>
          <p:cNvSpPr>
            <a:spLocks noChangeArrowheads="1"/>
          </p:cNvSpPr>
          <p:nvPr/>
        </p:nvSpPr>
        <p:spPr bwMode="auto">
          <a:xfrm>
            <a:off x="19431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7" name="Oval 74"/>
          <p:cNvSpPr>
            <a:spLocks noChangeArrowheads="1"/>
          </p:cNvSpPr>
          <p:nvPr/>
        </p:nvSpPr>
        <p:spPr bwMode="auto">
          <a:xfrm>
            <a:off x="28575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8" name="Oval 75"/>
          <p:cNvSpPr>
            <a:spLocks noChangeArrowheads="1"/>
          </p:cNvSpPr>
          <p:nvPr/>
        </p:nvSpPr>
        <p:spPr bwMode="auto">
          <a:xfrm>
            <a:off x="37719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60" name="AutoShape 77"/>
          <p:cNvCxnSpPr>
            <a:cxnSpLocks noChangeShapeType="1"/>
            <a:stCxn id="39951" idx="4"/>
            <a:endCxn id="39957" idx="0"/>
          </p:cNvCxnSpPr>
          <p:nvPr/>
        </p:nvCxnSpPr>
        <p:spPr bwMode="auto">
          <a:xfrm>
            <a:off x="31242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1" name="AutoShape 78"/>
          <p:cNvCxnSpPr>
            <a:cxnSpLocks noChangeShapeType="1"/>
            <a:stCxn id="39954" idx="4"/>
            <a:endCxn id="39958" idx="0"/>
          </p:cNvCxnSpPr>
          <p:nvPr/>
        </p:nvCxnSpPr>
        <p:spPr bwMode="auto">
          <a:xfrm>
            <a:off x="40386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2" name="Line 81"/>
          <p:cNvSpPr>
            <a:spLocks noChangeShapeType="1"/>
          </p:cNvSpPr>
          <p:nvPr/>
        </p:nvSpPr>
        <p:spPr bwMode="auto">
          <a:xfrm>
            <a:off x="10494962" y="4114800"/>
            <a:ext cx="3048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9963" name="Oval 79"/>
          <p:cNvSpPr>
            <a:spLocks noChangeArrowheads="1"/>
          </p:cNvSpPr>
          <p:nvPr/>
        </p:nvSpPr>
        <p:spPr bwMode="auto">
          <a:xfrm>
            <a:off x="10418762" y="4038600"/>
            <a:ext cx="1524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378144" cy="2190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733800"/>
            <a:ext cx="2057400" cy="188116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553200" y="6507901"/>
            <a:ext cx="563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Ghostbusters – Circular Dynamics – HMM (L14D2)]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47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39943" grpId="0" animBg="1"/>
      <p:bldP spid="39945" grpId="0" animBg="1"/>
      <p:bldP spid="39947" grpId="0" animBg="1"/>
      <p:bldP spid="39949" grpId="0" animBg="1"/>
      <p:bldP spid="39951" grpId="0" animBg="1"/>
      <p:bldP spid="39954" grpId="0" animBg="1"/>
      <p:bldP spid="39956" grpId="0" animBg="1"/>
      <p:bldP spid="39957" grpId="0" animBg="1"/>
      <p:bldP spid="39958" grpId="0" animBg="1"/>
      <p:bldP spid="39962" grpId="0" animBg="1"/>
      <p:bldP spid="3996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 = P(x_1, e_1) / P(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69"/>
  <p:tag name="PICTUREFILESIZE" val="117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x_1) P(e_1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65"/>
  <p:tag name="PICTUREFILESIZE" val="81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 \propto_{X_1} P(x_1,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33"/>
  <p:tag name="PICTUREFILESIZE" val="72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 = \sum_{x_1} P(x_1, 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05"/>
  <p:tag name="PICTUREFILESIZE" val="126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sum_{x_1} P(x_1) P(x_2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96"/>
  <p:tag name="PICTUREFILESIZE" val="127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OliveGreen}{P(x_{t}|e_{1:t-1})} = \sum_{x_{t-1}}  \textcolor{BrickRed}{P(x_{t-1}|e_{1:t-1})} \cdot P(x_{t}| x_{t-1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43"/>
  <p:tag name="PICTUREFILESIZE" val="402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P(x_{t}|e_{1:t})} \propto_X \textcolor{OliveGreen}{P(x_{t}|e_{1:t-1})}\cdot P(e_{t}| x_{t}) 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3"/>
  <p:tag name="PICTUREFILESIZE" val="283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X_1, X_2, \ldots X_n) &amp; = &amp; P(X_1) P(X_2 | X_1) P(X_3|X_1,X_2) \ldots \\&#10;&amp; = &amp; \prod_{i=1}^n P(X_i | X_1, \ldots, X_{i-1}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1"/>
  <p:tag name="PICTUREFILESIZE" val="41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70949</TotalTime>
  <Words>1642</Words>
  <Application>Microsoft Macintosh PowerPoint</Application>
  <PresentationFormat>Custom</PresentationFormat>
  <Paragraphs>461</Paragraphs>
  <Slides>35</Slides>
  <Notes>17</Notes>
  <HiddenSlides>3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dan-berkeley-nlp-v1</vt:lpstr>
      <vt:lpstr>Photo Editor Photo</vt:lpstr>
      <vt:lpstr>Announcements</vt:lpstr>
      <vt:lpstr>CS 188: Artificial Intelligence </vt:lpstr>
      <vt:lpstr>Pacman – Sonar (P4)</vt:lpstr>
      <vt:lpstr>Video of Demo Pacman – Sonar (no beliefs)</vt:lpstr>
      <vt:lpstr>Probability Recap</vt:lpstr>
      <vt:lpstr>Hidden Markov Models</vt:lpstr>
      <vt:lpstr>Hidden Markov Models</vt:lpstr>
      <vt:lpstr>Example: Weather HMM</vt:lpstr>
      <vt:lpstr>Example: Ghostbusters HMM</vt:lpstr>
      <vt:lpstr>Video of Demo Ghostbusters – Circular Dynamics -- HMM</vt:lpstr>
      <vt:lpstr>Joint Distribution of an HMM</vt:lpstr>
      <vt:lpstr>Chain Rule and HMMs</vt:lpstr>
      <vt:lpstr>Chain Rule and HMMs</vt:lpstr>
      <vt:lpstr>Implied Conditional Independencies</vt:lpstr>
      <vt:lpstr>HMMs Recap</vt:lpstr>
      <vt:lpstr>Conditional Independence</vt:lpstr>
      <vt:lpstr>Real HMM Examples</vt:lpstr>
      <vt:lpstr>Filtering / Monitoring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Inference: Base Cases</vt:lpstr>
      <vt:lpstr>Passage of Time</vt:lpstr>
      <vt:lpstr>Example: Passage of Time</vt:lpstr>
      <vt:lpstr>Observation</vt:lpstr>
      <vt:lpstr>Example: Observation</vt:lpstr>
      <vt:lpstr>Example: Weather HMM</vt:lpstr>
      <vt:lpstr>The Forward Algorithm</vt:lpstr>
      <vt:lpstr>Online Belief Updates</vt:lpstr>
      <vt:lpstr>Pacman – Sonar (P4)</vt:lpstr>
      <vt:lpstr>Video of Demo Pacman – Sonar (with beliefs)</vt:lpstr>
      <vt:lpstr>Next Time: Particle Filtering and Applications of HMMs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4099</cp:revision>
  <cp:lastPrinted>2013-10-31T08:16:55Z</cp:lastPrinted>
  <dcterms:created xsi:type="dcterms:W3CDTF">2004-08-27T04:16:05Z</dcterms:created>
  <dcterms:modified xsi:type="dcterms:W3CDTF">2014-08-22T02:51:14Z</dcterms:modified>
</cp:coreProperties>
</file>